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3" r:id="rId18"/>
    <p:sldId id="274" r:id="rId19"/>
    <p:sldId id="271"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BA8672-ACF4-7120-1822-B0095F20170C}" v="66" dt="2021-09-23T20:28:25.80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89" d="100"/>
          <a:sy n="89" d="100"/>
        </p:scale>
        <p:origin x="120"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sparza, Brittany" userId="S::besparza@judsonisd.org::3ff97970-f405-4b21-8de2-51d97e4fe002" providerId="AD" clId="Web-{1DBA8672-ACF4-7120-1822-B0095F20170C}"/>
    <pc:docChg chg="modSld">
      <pc:chgData name="Esparza, Brittany" userId="S::besparza@judsonisd.org::3ff97970-f405-4b21-8de2-51d97e4fe002" providerId="AD" clId="Web-{1DBA8672-ACF4-7120-1822-B0095F20170C}" dt="2021-09-23T20:28:25.805" v="40" actId="20577"/>
      <pc:docMkLst>
        <pc:docMk/>
      </pc:docMkLst>
      <pc:sldChg chg="addSp delSp modSp">
        <pc:chgData name="Esparza, Brittany" userId="S::besparza@judsonisd.org::3ff97970-f405-4b21-8de2-51d97e4fe002" providerId="AD" clId="Web-{1DBA8672-ACF4-7120-1822-B0095F20170C}" dt="2021-09-23T20:27:04.394" v="38" actId="14100"/>
        <pc:sldMkLst>
          <pc:docMk/>
          <pc:sldMk cId="2577331206" sldId="264"/>
        </pc:sldMkLst>
        <pc:spChg chg="mod">
          <ac:chgData name="Esparza, Brittany" userId="S::besparza@judsonisd.org::3ff97970-f405-4b21-8de2-51d97e4fe002" providerId="AD" clId="Web-{1DBA8672-ACF4-7120-1822-B0095F20170C}" dt="2021-09-23T20:24:48.854" v="27" actId="20577"/>
          <ac:spMkLst>
            <pc:docMk/>
            <pc:sldMk cId="2577331206" sldId="264"/>
            <ac:spMk id="3" creationId="{00000000-0000-0000-0000-000000000000}"/>
          </ac:spMkLst>
        </pc:spChg>
        <pc:picChg chg="del">
          <ac:chgData name="Esparza, Brittany" userId="S::besparza@judsonisd.org::3ff97970-f405-4b21-8de2-51d97e4fe002" providerId="AD" clId="Web-{1DBA8672-ACF4-7120-1822-B0095F20170C}" dt="2021-09-23T20:23:16.895" v="0"/>
          <ac:picMkLst>
            <pc:docMk/>
            <pc:sldMk cId="2577331206" sldId="264"/>
            <ac:picMk id="4" creationId="{00000000-0000-0000-0000-000000000000}"/>
          </ac:picMkLst>
        </pc:picChg>
        <pc:picChg chg="add mod ord">
          <ac:chgData name="Esparza, Brittany" userId="S::besparza@judsonisd.org::3ff97970-f405-4b21-8de2-51d97e4fe002" providerId="AD" clId="Web-{1DBA8672-ACF4-7120-1822-B0095F20170C}" dt="2021-09-23T20:26:32.720" v="33"/>
          <ac:picMkLst>
            <pc:docMk/>
            <pc:sldMk cId="2577331206" sldId="264"/>
            <ac:picMk id="5" creationId="{D52EA935-7DEA-46B4-9A78-CF771438B286}"/>
          </ac:picMkLst>
        </pc:picChg>
        <pc:cxnChg chg="del">
          <ac:chgData name="Esparza, Brittany" userId="S::besparza@judsonisd.org::3ff97970-f405-4b21-8de2-51d97e4fe002" providerId="AD" clId="Web-{1DBA8672-ACF4-7120-1822-B0095F20170C}" dt="2021-09-23T20:26:44.736" v="35"/>
          <ac:cxnSpMkLst>
            <pc:docMk/>
            <pc:sldMk cId="2577331206" sldId="264"/>
            <ac:cxnSpMk id="6" creationId="{00000000-0000-0000-0000-000000000000}"/>
          </ac:cxnSpMkLst>
        </pc:cxnChg>
        <pc:cxnChg chg="mod">
          <ac:chgData name="Esparza, Brittany" userId="S::besparza@judsonisd.org::3ff97970-f405-4b21-8de2-51d97e4fe002" providerId="AD" clId="Web-{1DBA8672-ACF4-7120-1822-B0095F20170C}" dt="2021-09-23T20:26:48.596" v="36" actId="14100"/>
          <ac:cxnSpMkLst>
            <pc:docMk/>
            <pc:sldMk cId="2577331206" sldId="264"/>
            <ac:cxnSpMk id="8" creationId="{00000000-0000-0000-0000-000000000000}"/>
          </ac:cxnSpMkLst>
        </pc:cxnChg>
        <pc:cxnChg chg="add mod">
          <ac:chgData name="Esparza, Brittany" userId="S::besparza@judsonisd.org::3ff97970-f405-4b21-8de2-51d97e4fe002" providerId="AD" clId="Web-{1DBA8672-ACF4-7120-1822-B0095F20170C}" dt="2021-09-23T20:27:04.394" v="38" actId="14100"/>
          <ac:cxnSpMkLst>
            <pc:docMk/>
            <pc:sldMk cId="2577331206" sldId="264"/>
            <ac:cxnSpMk id="9" creationId="{AF6B271A-731D-4265-8DAF-9A318E933B92}"/>
          </ac:cxnSpMkLst>
        </pc:cxnChg>
        <pc:cxnChg chg="mod">
          <ac:chgData name="Esparza, Brittany" userId="S::besparza@judsonisd.org::3ff97970-f405-4b21-8de2-51d97e4fe002" providerId="AD" clId="Web-{1DBA8672-ACF4-7120-1822-B0095F20170C}" dt="2021-09-23T20:26:36.845" v="34" actId="14100"/>
          <ac:cxnSpMkLst>
            <pc:docMk/>
            <pc:sldMk cId="2577331206" sldId="264"/>
            <ac:cxnSpMk id="10" creationId="{00000000-0000-0000-0000-000000000000}"/>
          </ac:cxnSpMkLst>
        </pc:cxnChg>
      </pc:sldChg>
      <pc:sldChg chg="modSp">
        <pc:chgData name="Esparza, Brittany" userId="S::besparza@judsonisd.org::3ff97970-f405-4b21-8de2-51d97e4fe002" providerId="AD" clId="Web-{1DBA8672-ACF4-7120-1822-B0095F20170C}" dt="2021-09-23T20:28:25.805" v="40" actId="20577"/>
        <pc:sldMkLst>
          <pc:docMk/>
          <pc:sldMk cId="1753417710" sldId="271"/>
        </pc:sldMkLst>
        <pc:spChg chg="mod">
          <ac:chgData name="Esparza, Brittany" userId="S::besparza@judsonisd.org::3ff97970-f405-4b21-8de2-51d97e4fe002" providerId="AD" clId="Web-{1DBA8672-ACF4-7120-1822-B0095F20170C}" dt="2021-09-23T20:28:25.805" v="40" actId="20577"/>
          <ac:spMkLst>
            <pc:docMk/>
            <pc:sldMk cId="1753417710" sldId="271"/>
            <ac:spMk id="4"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B407B9B-5129-4DE0-A0E7-7E29453AD15E}" type="datetimeFigureOut">
              <a:rPr lang="en-US" smtClean="0"/>
              <a:t>9/23/2021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944CE9-95E2-4F84-99A6-320CC60D3EF1}" type="slidenum">
              <a:rPr lang="en-US" smtClean="0"/>
              <a:t>‹#›</a:t>
            </a:fld>
            <a:endParaRPr lang="en-US"/>
          </a:p>
        </p:txBody>
      </p:sp>
    </p:spTree>
    <p:extLst>
      <p:ext uri="{BB962C8B-B14F-4D97-AF65-F5344CB8AC3E}">
        <p14:creationId xmlns:p14="http://schemas.microsoft.com/office/powerpoint/2010/main" val="2117214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B407B9B-5129-4DE0-A0E7-7E29453AD15E}" type="datetimeFigureOut">
              <a:rPr lang="en-US" smtClean="0"/>
              <a:t>9/23/2021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944CE9-95E2-4F84-99A6-320CC60D3EF1}" type="slidenum">
              <a:rPr lang="en-US" smtClean="0"/>
              <a:t>‹#›</a:t>
            </a:fld>
            <a:endParaRPr lang="en-US"/>
          </a:p>
        </p:txBody>
      </p:sp>
    </p:spTree>
    <p:extLst>
      <p:ext uri="{BB962C8B-B14F-4D97-AF65-F5344CB8AC3E}">
        <p14:creationId xmlns:p14="http://schemas.microsoft.com/office/powerpoint/2010/main" val="2499184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B407B9B-5129-4DE0-A0E7-7E29453AD15E}" type="datetimeFigureOut">
              <a:rPr lang="en-US" smtClean="0"/>
              <a:t>9/23/2021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944CE9-95E2-4F84-99A6-320CC60D3EF1}" type="slidenum">
              <a:rPr lang="en-US" smtClean="0"/>
              <a:t>‹#›</a:t>
            </a:fld>
            <a:endParaRPr lang="en-US"/>
          </a:p>
        </p:txBody>
      </p:sp>
    </p:spTree>
    <p:extLst>
      <p:ext uri="{BB962C8B-B14F-4D97-AF65-F5344CB8AC3E}">
        <p14:creationId xmlns:p14="http://schemas.microsoft.com/office/powerpoint/2010/main" val="2711532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B407B9B-5129-4DE0-A0E7-7E29453AD15E}" type="datetimeFigureOut">
              <a:rPr lang="en-US" smtClean="0"/>
              <a:t>9/23/2021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944CE9-95E2-4F84-99A6-320CC60D3EF1}" type="slidenum">
              <a:rPr lang="en-US" smtClean="0"/>
              <a:t>‹#›</a:t>
            </a:fld>
            <a:endParaRPr lang="en-US"/>
          </a:p>
        </p:txBody>
      </p:sp>
    </p:spTree>
    <p:extLst>
      <p:ext uri="{BB962C8B-B14F-4D97-AF65-F5344CB8AC3E}">
        <p14:creationId xmlns:p14="http://schemas.microsoft.com/office/powerpoint/2010/main" val="2139686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B407B9B-5129-4DE0-A0E7-7E29453AD15E}" type="datetimeFigureOut">
              <a:rPr lang="en-US" smtClean="0"/>
              <a:t>9/23/2021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944CE9-95E2-4F84-99A6-320CC60D3EF1}" type="slidenum">
              <a:rPr lang="en-US" smtClean="0"/>
              <a:t>‹#›</a:t>
            </a:fld>
            <a:endParaRPr lang="en-US"/>
          </a:p>
        </p:txBody>
      </p:sp>
    </p:spTree>
    <p:extLst>
      <p:ext uri="{BB962C8B-B14F-4D97-AF65-F5344CB8AC3E}">
        <p14:creationId xmlns:p14="http://schemas.microsoft.com/office/powerpoint/2010/main" val="242870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B407B9B-5129-4DE0-A0E7-7E29453AD15E}" type="datetimeFigureOut">
              <a:rPr lang="en-US" smtClean="0"/>
              <a:t>9/23/2021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944CE9-95E2-4F84-99A6-320CC60D3EF1}" type="slidenum">
              <a:rPr lang="en-US" smtClean="0"/>
              <a:t>‹#›</a:t>
            </a:fld>
            <a:endParaRPr lang="en-US"/>
          </a:p>
        </p:txBody>
      </p:sp>
    </p:spTree>
    <p:extLst>
      <p:ext uri="{BB962C8B-B14F-4D97-AF65-F5344CB8AC3E}">
        <p14:creationId xmlns:p14="http://schemas.microsoft.com/office/powerpoint/2010/main" val="367091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B407B9B-5129-4DE0-A0E7-7E29453AD15E}" type="datetimeFigureOut">
              <a:rPr lang="en-US" smtClean="0"/>
              <a:t>9/23/2021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944CE9-95E2-4F84-99A6-320CC60D3EF1}" type="slidenum">
              <a:rPr lang="en-US" smtClean="0"/>
              <a:t>‹#›</a:t>
            </a:fld>
            <a:endParaRPr lang="en-US"/>
          </a:p>
        </p:txBody>
      </p:sp>
    </p:spTree>
    <p:extLst>
      <p:ext uri="{BB962C8B-B14F-4D97-AF65-F5344CB8AC3E}">
        <p14:creationId xmlns:p14="http://schemas.microsoft.com/office/powerpoint/2010/main" val="3807665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B407B9B-5129-4DE0-A0E7-7E29453AD15E}" type="datetimeFigureOut">
              <a:rPr lang="en-US" smtClean="0"/>
              <a:t>9/23/2021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944CE9-95E2-4F84-99A6-320CC60D3EF1}" type="slidenum">
              <a:rPr lang="en-US" smtClean="0"/>
              <a:t>‹#›</a:t>
            </a:fld>
            <a:endParaRPr lang="en-US"/>
          </a:p>
        </p:txBody>
      </p:sp>
    </p:spTree>
    <p:extLst>
      <p:ext uri="{BB962C8B-B14F-4D97-AF65-F5344CB8AC3E}">
        <p14:creationId xmlns:p14="http://schemas.microsoft.com/office/powerpoint/2010/main" val="1482677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407B9B-5129-4DE0-A0E7-7E29453AD15E}" type="datetimeFigureOut">
              <a:rPr lang="en-US" smtClean="0"/>
              <a:t>9/23/2021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944CE9-95E2-4F84-99A6-320CC60D3EF1}" type="slidenum">
              <a:rPr lang="en-US" smtClean="0"/>
              <a:t>‹#›</a:t>
            </a:fld>
            <a:endParaRPr lang="en-US"/>
          </a:p>
        </p:txBody>
      </p:sp>
    </p:spTree>
    <p:extLst>
      <p:ext uri="{BB962C8B-B14F-4D97-AF65-F5344CB8AC3E}">
        <p14:creationId xmlns:p14="http://schemas.microsoft.com/office/powerpoint/2010/main" val="15109825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B407B9B-5129-4DE0-A0E7-7E29453AD15E}" type="datetimeFigureOut">
              <a:rPr lang="en-US" smtClean="0"/>
              <a:t>9/23/2021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944CE9-95E2-4F84-99A6-320CC60D3EF1}" type="slidenum">
              <a:rPr lang="en-US" smtClean="0"/>
              <a:t>‹#›</a:t>
            </a:fld>
            <a:endParaRPr lang="en-US"/>
          </a:p>
        </p:txBody>
      </p:sp>
    </p:spTree>
    <p:extLst>
      <p:ext uri="{BB962C8B-B14F-4D97-AF65-F5344CB8AC3E}">
        <p14:creationId xmlns:p14="http://schemas.microsoft.com/office/powerpoint/2010/main" val="3484885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B407B9B-5129-4DE0-A0E7-7E29453AD15E}" type="datetimeFigureOut">
              <a:rPr lang="en-US" smtClean="0"/>
              <a:t>9/23/2021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944CE9-95E2-4F84-99A6-320CC60D3EF1}" type="slidenum">
              <a:rPr lang="en-US" smtClean="0"/>
              <a:t>‹#›</a:t>
            </a:fld>
            <a:endParaRPr lang="en-US"/>
          </a:p>
        </p:txBody>
      </p:sp>
    </p:spTree>
    <p:extLst>
      <p:ext uri="{BB962C8B-B14F-4D97-AF65-F5344CB8AC3E}">
        <p14:creationId xmlns:p14="http://schemas.microsoft.com/office/powerpoint/2010/main" val="18820542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407B9B-5129-4DE0-A0E7-7E29453AD15E}" type="datetimeFigureOut">
              <a:rPr lang="en-US" smtClean="0"/>
              <a:t>9/23/2021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944CE9-95E2-4F84-99A6-320CC60D3EF1}" type="slidenum">
              <a:rPr lang="en-US" smtClean="0"/>
              <a:t>‹#›</a:t>
            </a:fld>
            <a:endParaRPr lang="en-US"/>
          </a:p>
        </p:txBody>
      </p:sp>
    </p:spTree>
    <p:extLst>
      <p:ext uri="{BB962C8B-B14F-4D97-AF65-F5344CB8AC3E}">
        <p14:creationId xmlns:p14="http://schemas.microsoft.com/office/powerpoint/2010/main" val="11889496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JPG"/></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Getting your Record Book Started</a:t>
            </a:r>
          </a:p>
        </p:txBody>
      </p:sp>
      <p:sp>
        <p:nvSpPr>
          <p:cNvPr id="3" name="Subtitle 2"/>
          <p:cNvSpPr>
            <a:spLocks noGrp="1"/>
          </p:cNvSpPr>
          <p:nvPr>
            <p:ph type="subTitle" idx="1"/>
          </p:nvPr>
        </p:nvSpPr>
        <p:spPr/>
        <p:txBody>
          <a:bodyPr/>
          <a:lstStyle/>
          <a:p>
            <a:r>
              <a:rPr lang="en-US" dirty="0"/>
              <a:t>The AET</a:t>
            </a:r>
          </a:p>
        </p:txBody>
      </p:sp>
    </p:spTree>
    <p:extLst>
      <p:ext uri="{BB962C8B-B14F-4D97-AF65-F5344CB8AC3E}">
        <p14:creationId xmlns:p14="http://schemas.microsoft.com/office/powerpoint/2010/main" val="2212181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7 - Journal</a:t>
            </a:r>
          </a:p>
        </p:txBody>
      </p:sp>
      <p:sp>
        <p:nvSpPr>
          <p:cNvPr id="3" name="Content Placeholder 2"/>
          <p:cNvSpPr>
            <a:spLocks noGrp="1"/>
          </p:cNvSpPr>
          <p:nvPr>
            <p:ph idx="1"/>
          </p:nvPr>
        </p:nvSpPr>
        <p:spPr/>
        <p:txBody>
          <a:bodyPr/>
          <a:lstStyle/>
          <a:p>
            <a:r>
              <a:rPr lang="en-US" dirty="0"/>
              <a:t>Click the “Journal” tab at the top</a:t>
            </a:r>
          </a:p>
          <a:p>
            <a:pPr lvl="1"/>
            <a:r>
              <a:rPr lang="en-US" dirty="0"/>
              <a:t>Click time in your AET projects.</a:t>
            </a:r>
          </a:p>
          <a:p>
            <a:pPr lvl="1"/>
            <a:r>
              <a:rPr lang="en-US" dirty="0"/>
              <a:t>Enter the date of the time you’re journaling</a:t>
            </a:r>
          </a:p>
          <a:p>
            <a:pPr lvl="1"/>
            <a:r>
              <a:rPr lang="en-US" dirty="0"/>
              <a:t>Experience </a:t>
            </a:r>
            <a:r>
              <a:rPr lang="en-US" dirty="0">
                <a:sym typeface="Wingdings" panose="05000000000000000000" pitchFamily="2" charset="2"/>
              </a:rPr>
              <a:t> choose the SAE you are journaling about</a:t>
            </a:r>
          </a:p>
          <a:p>
            <a:pPr lvl="1"/>
            <a:r>
              <a:rPr lang="en-US" dirty="0">
                <a:sym typeface="Wingdings" panose="05000000000000000000" pitchFamily="2" charset="2"/>
              </a:rPr>
              <a:t>Activity  Animal systems, then choose the category that relates most to what you did the most.</a:t>
            </a:r>
          </a:p>
          <a:p>
            <a:pPr lvl="1"/>
            <a:r>
              <a:rPr lang="en-US" dirty="0">
                <a:sym typeface="Wingdings" panose="05000000000000000000" pitchFamily="2" charset="2"/>
              </a:rPr>
              <a:t>How much time you spent doing these activities</a:t>
            </a:r>
          </a:p>
          <a:p>
            <a:pPr lvl="1"/>
            <a:r>
              <a:rPr lang="en-US" dirty="0">
                <a:sym typeface="Wingdings" panose="05000000000000000000" pitchFamily="2" charset="2"/>
              </a:rPr>
              <a:t>Supervision  who is in charge of your barn?</a:t>
            </a:r>
          </a:p>
          <a:p>
            <a:pPr lvl="1"/>
            <a:r>
              <a:rPr lang="en-US" dirty="0">
                <a:solidFill>
                  <a:srgbClr val="FF0000"/>
                </a:solidFill>
                <a:sym typeface="Wingdings" panose="05000000000000000000" pitchFamily="2" charset="2"/>
              </a:rPr>
              <a:t>You can do one journal entry per week! Just choose one day of that week, and put all the activities and hours in one entry. </a:t>
            </a:r>
            <a:endParaRPr lang="en-US" dirty="0">
              <a:solidFill>
                <a:srgbClr val="FF0000"/>
              </a:solidFill>
            </a:endParaRPr>
          </a:p>
        </p:txBody>
      </p:sp>
      <p:pic>
        <p:nvPicPr>
          <p:cNvPr id="4" name="Picture 3"/>
          <p:cNvPicPr>
            <a:picLocks noChangeAspect="1"/>
          </p:cNvPicPr>
          <p:nvPr/>
        </p:nvPicPr>
        <p:blipFill>
          <a:blip r:embed="rId2"/>
          <a:stretch>
            <a:fillRect/>
          </a:stretch>
        </p:blipFill>
        <p:spPr>
          <a:xfrm>
            <a:off x="6223962" y="1159099"/>
            <a:ext cx="5391719" cy="1333052"/>
          </a:xfrm>
          <a:prstGeom prst="rect">
            <a:avLst/>
          </a:prstGeom>
        </p:spPr>
      </p:pic>
      <p:cxnSp>
        <p:nvCxnSpPr>
          <p:cNvPr id="6" name="Straight Arrow Connector 5"/>
          <p:cNvCxnSpPr/>
          <p:nvPr/>
        </p:nvCxnSpPr>
        <p:spPr>
          <a:xfrm flipV="1">
            <a:off x="5959736" y="1690688"/>
            <a:ext cx="2517290" cy="31023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66227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8- Finances</a:t>
            </a:r>
          </a:p>
        </p:txBody>
      </p:sp>
      <p:sp>
        <p:nvSpPr>
          <p:cNvPr id="3" name="Content Placeholder 2"/>
          <p:cNvSpPr>
            <a:spLocks noGrp="1"/>
          </p:cNvSpPr>
          <p:nvPr>
            <p:ph idx="1"/>
          </p:nvPr>
        </p:nvSpPr>
        <p:spPr>
          <a:xfrm>
            <a:off x="838200" y="1825625"/>
            <a:ext cx="7692614" cy="4351338"/>
          </a:xfrm>
        </p:spPr>
        <p:txBody>
          <a:bodyPr>
            <a:normAutofit fontScale="92500" lnSpcReduction="10000"/>
          </a:bodyPr>
          <a:lstStyle/>
          <a:p>
            <a:r>
              <a:rPr lang="en-US" dirty="0"/>
              <a:t>Click on the “Finances” tab at the top</a:t>
            </a:r>
          </a:p>
          <a:p>
            <a:pPr lvl="1"/>
            <a:r>
              <a:rPr lang="en-US" dirty="0"/>
              <a:t>To put in expenses such as feed click SAE cash entries.</a:t>
            </a:r>
          </a:p>
          <a:p>
            <a:pPr lvl="1"/>
            <a:r>
              <a:rPr lang="en-US" dirty="0"/>
              <a:t>Then click enter cash expense.</a:t>
            </a:r>
          </a:p>
          <a:p>
            <a:pPr lvl="1"/>
            <a:r>
              <a:rPr lang="en-US" dirty="0"/>
              <a:t>Fill in the date of the purchase.</a:t>
            </a:r>
          </a:p>
          <a:p>
            <a:pPr lvl="2"/>
            <a:r>
              <a:rPr lang="en-US" dirty="0"/>
              <a:t>You are basically doing one receipt per transaction. You cannot put multiple vendors (St. Hedwig, Tractor Supply) on one entry.</a:t>
            </a:r>
          </a:p>
          <a:p>
            <a:pPr lvl="1"/>
            <a:r>
              <a:rPr lang="en-US" dirty="0"/>
              <a:t>Vendor/Payee </a:t>
            </a:r>
            <a:r>
              <a:rPr lang="en-US" dirty="0">
                <a:sym typeface="Wingdings" panose="05000000000000000000" pitchFamily="2" charset="2"/>
              </a:rPr>
              <a:t> St. Hedwig, Tractor Supply, (Who did you pay??)</a:t>
            </a:r>
          </a:p>
          <a:p>
            <a:pPr lvl="1"/>
            <a:r>
              <a:rPr lang="en-US" dirty="0">
                <a:sym typeface="Wingdings" panose="05000000000000000000" pitchFamily="2" charset="2"/>
              </a:rPr>
              <a:t>Choose the SAE/Experience</a:t>
            </a:r>
          </a:p>
          <a:p>
            <a:pPr lvl="1"/>
            <a:r>
              <a:rPr lang="en-US" dirty="0">
                <a:sym typeface="Wingdings" panose="05000000000000000000" pitchFamily="2" charset="2"/>
              </a:rPr>
              <a:t>Choose the type (Feed, medicine, entry fee, etc.)</a:t>
            </a:r>
          </a:p>
          <a:p>
            <a:pPr lvl="1"/>
            <a:r>
              <a:rPr lang="en-US" dirty="0">
                <a:sym typeface="Wingdings" panose="05000000000000000000" pitchFamily="2" charset="2"/>
              </a:rPr>
              <a:t>Enter the amount</a:t>
            </a:r>
          </a:p>
          <a:p>
            <a:pPr lvl="1"/>
            <a:r>
              <a:rPr lang="en-US" dirty="0">
                <a:sym typeface="Wingdings" panose="05000000000000000000" pitchFamily="2" charset="2"/>
              </a:rPr>
              <a:t>In the memo put how many bags, </a:t>
            </a:r>
            <a:r>
              <a:rPr lang="en-US" dirty="0" err="1">
                <a:sym typeface="Wingdings" panose="05000000000000000000" pitchFamily="2" charset="2"/>
              </a:rPr>
              <a:t>lbs</a:t>
            </a:r>
            <a:r>
              <a:rPr lang="en-US" dirty="0">
                <a:sym typeface="Wingdings" panose="05000000000000000000" pitchFamily="2" charset="2"/>
              </a:rPr>
              <a:t>, tubs, etc. </a:t>
            </a:r>
          </a:p>
          <a:p>
            <a:pPr lvl="2"/>
            <a:r>
              <a:rPr lang="en-US" dirty="0">
                <a:sym typeface="Wingdings" panose="05000000000000000000" pitchFamily="2" charset="2"/>
              </a:rPr>
              <a:t>Example (1 halter, or 7 bags 50 </a:t>
            </a:r>
            <a:r>
              <a:rPr lang="en-US" dirty="0" err="1">
                <a:sym typeface="Wingdings" panose="05000000000000000000" pitchFamily="2" charset="2"/>
              </a:rPr>
              <a:t>lbs</a:t>
            </a:r>
            <a:r>
              <a:rPr lang="en-US" dirty="0">
                <a:sym typeface="Wingdings" panose="05000000000000000000" pitchFamily="2" charset="2"/>
              </a:rPr>
              <a:t> each)</a:t>
            </a:r>
            <a:endParaRPr lang="en-US" dirty="0"/>
          </a:p>
          <a:p>
            <a:pPr lvl="1"/>
            <a:endParaRPr lang="en-US" dirty="0"/>
          </a:p>
        </p:txBody>
      </p:sp>
      <p:pic>
        <p:nvPicPr>
          <p:cNvPr id="4" name="Picture 3"/>
          <p:cNvPicPr>
            <a:picLocks noChangeAspect="1"/>
          </p:cNvPicPr>
          <p:nvPr/>
        </p:nvPicPr>
        <p:blipFill>
          <a:blip r:embed="rId2"/>
          <a:stretch>
            <a:fillRect/>
          </a:stretch>
        </p:blipFill>
        <p:spPr>
          <a:xfrm>
            <a:off x="6180932" y="425105"/>
            <a:ext cx="5391719" cy="1333052"/>
          </a:xfrm>
          <a:prstGeom prst="rect">
            <a:avLst/>
          </a:prstGeom>
        </p:spPr>
      </p:pic>
      <p:cxnSp>
        <p:nvCxnSpPr>
          <p:cNvPr id="6" name="Straight Arrow Connector 5"/>
          <p:cNvCxnSpPr/>
          <p:nvPr/>
        </p:nvCxnSpPr>
        <p:spPr>
          <a:xfrm flipV="1">
            <a:off x="6798833" y="871369"/>
            <a:ext cx="2710927" cy="118334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p:nvPicPr>
        <p:blipFill>
          <a:blip r:embed="rId3"/>
          <a:stretch>
            <a:fillRect/>
          </a:stretch>
        </p:blipFill>
        <p:spPr>
          <a:xfrm>
            <a:off x="8748782" y="2054711"/>
            <a:ext cx="2757758" cy="2373686"/>
          </a:xfrm>
          <a:prstGeom prst="rect">
            <a:avLst/>
          </a:prstGeom>
        </p:spPr>
      </p:pic>
      <p:cxnSp>
        <p:nvCxnSpPr>
          <p:cNvPr id="9" name="Straight Arrow Connector 8"/>
          <p:cNvCxnSpPr/>
          <p:nvPr/>
        </p:nvCxnSpPr>
        <p:spPr>
          <a:xfrm>
            <a:off x="5400339" y="2928994"/>
            <a:ext cx="3761988" cy="34133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81333" y="4254062"/>
            <a:ext cx="4650532" cy="2209725"/>
          </a:xfrm>
          <a:prstGeom prst="rect">
            <a:avLst/>
          </a:prstGeom>
        </p:spPr>
      </p:pic>
      <p:cxnSp>
        <p:nvCxnSpPr>
          <p:cNvPr id="10" name="Straight Arrow Connector 9"/>
          <p:cNvCxnSpPr/>
          <p:nvPr/>
        </p:nvCxnSpPr>
        <p:spPr>
          <a:xfrm>
            <a:off x="7627172" y="4001294"/>
            <a:ext cx="1764254" cy="86116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4808668" y="4550616"/>
            <a:ext cx="3722146" cy="75206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5260489" y="4862456"/>
            <a:ext cx="4249271" cy="64724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3806613" y="5197858"/>
            <a:ext cx="6628305" cy="56837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5948979" y="5708688"/>
            <a:ext cx="5206701" cy="28662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16023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9- The Animal Purchase</a:t>
            </a:r>
          </a:p>
        </p:txBody>
      </p:sp>
      <p:sp>
        <p:nvSpPr>
          <p:cNvPr id="3" name="Content Placeholder 2"/>
          <p:cNvSpPr>
            <a:spLocks noGrp="1"/>
          </p:cNvSpPr>
          <p:nvPr>
            <p:ph idx="1"/>
          </p:nvPr>
        </p:nvSpPr>
        <p:spPr>
          <a:xfrm>
            <a:off x="838200" y="1825625"/>
            <a:ext cx="5056991" cy="4351338"/>
          </a:xfrm>
        </p:spPr>
        <p:txBody>
          <a:bodyPr>
            <a:normAutofit lnSpcReduction="10000"/>
          </a:bodyPr>
          <a:lstStyle/>
          <a:p>
            <a:r>
              <a:rPr lang="en-US" dirty="0"/>
              <a:t>Click the “Finances” tab</a:t>
            </a:r>
          </a:p>
          <a:p>
            <a:pPr lvl="1"/>
            <a:r>
              <a:rPr lang="en-US" dirty="0"/>
              <a:t>Click non-cash income/expense</a:t>
            </a:r>
          </a:p>
          <a:p>
            <a:pPr lvl="1"/>
            <a:r>
              <a:rPr lang="en-US" dirty="0"/>
              <a:t>Click SAE labor exchange</a:t>
            </a:r>
          </a:p>
          <a:p>
            <a:pPr lvl="1"/>
            <a:r>
              <a:rPr lang="en-US" dirty="0"/>
              <a:t>Enter date of purchase</a:t>
            </a:r>
          </a:p>
          <a:p>
            <a:pPr lvl="1"/>
            <a:r>
              <a:rPr lang="en-US" dirty="0"/>
              <a:t>Choose the experience</a:t>
            </a:r>
          </a:p>
          <a:p>
            <a:pPr lvl="1"/>
            <a:r>
              <a:rPr lang="en-US" dirty="0"/>
              <a:t>Enter how much in value</a:t>
            </a:r>
          </a:p>
          <a:p>
            <a:pPr lvl="1"/>
            <a:r>
              <a:rPr lang="en-US" dirty="0"/>
              <a:t>In MEMO under Income</a:t>
            </a:r>
          </a:p>
          <a:p>
            <a:pPr lvl="2"/>
            <a:r>
              <a:rPr lang="en-US" dirty="0"/>
              <a:t>Did chores, worked for parents, etc.</a:t>
            </a:r>
          </a:p>
          <a:p>
            <a:pPr lvl="1"/>
            <a:r>
              <a:rPr lang="en-US" dirty="0"/>
              <a:t>Under Expense</a:t>
            </a:r>
          </a:p>
          <a:p>
            <a:pPr lvl="2"/>
            <a:r>
              <a:rPr lang="en-US" dirty="0"/>
              <a:t>Click inventory for resale</a:t>
            </a:r>
          </a:p>
          <a:p>
            <a:pPr lvl="2"/>
            <a:r>
              <a:rPr lang="en-US" dirty="0"/>
              <a:t>In Memo put 1 head of (whatever animal you are raising.)</a:t>
            </a:r>
          </a:p>
        </p:txBody>
      </p:sp>
      <p:pic>
        <p:nvPicPr>
          <p:cNvPr id="4" name="Picture 3"/>
          <p:cNvPicPr>
            <a:picLocks noChangeAspect="1"/>
          </p:cNvPicPr>
          <p:nvPr/>
        </p:nvPicPr>
        <p:blipFill>
          <a:blip r:embed="rId2"/>
          <a:stretch>
            <a:fillRect/>
          </a:stretch>
        </p:blipFill>
        <p:spPr>
          <a:xfrm>
            <a:off x="5703346" y="1581374"/>
            <a:ext cx="6302452" cy="4362114"/>
          </a:xfrm>
          <a:prstGeom prst="rect">
            <a:avLst/>
          </a:prstGeom>
        </p:spPr>
      </p:pic>
      <p:cxnSp>
        <p:nvCxnSpPr>
          <p:cNvPr id="6" name="Straight Arrow Connector 5"/>
          <p:cNvCxnSpPr/>
          <p:nvPr/>
        </p:nvCxnSpPr>
        <p:spPr>
          <a:xfrm flipV="1">
            <a:off x="4518212" y="2248348"/>
            <a:ext cx="1850315" cy="78931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4679576" y="2312894"/>
            <a:ext cx="6174890" cy="1449537"/>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4518212" y="4253911"/>
            <a:ext cx="2710927" cy="139385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4679576" y="4978680"/>
            <a:ext cx="5002306" cy="18499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4679576" y="5647765"/>
            <a:ext cx="5217459" cy="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V="1">
            <a:off x="4421393" y="2906937"/>
            <a:ext cx="6658983" cy="55344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8417991" y="1690688"/>
            <a:ext cx="317218" cy="20352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809471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10 - Income</a:t>
            </a:r>
          </a:p>
        </p:txBody>
      </p:sp>
      <p:sp>
        <p:nvSpPr>
          <p:cNvPr id="3" name="Content Placeholder 2"/>
          <p:cNvSpPr>
            <a:spLocks noGrp="1"/>
          </p:cNvSpPr>
          <p:nvPr>
            <p:ph idx="1"/>
          </p:nvPr>
        </p:nvSpPr>
        <p:spPr>
          <a:xfrm>
            <a:off x="838200" y="1825625"/>
            <a:ext cx="6046694" cy="4351338"/>
          </a:xfrm>
        </p:spPr>
        <p:txBody>
          <a:bodyPr>
            <a:normAutofit/>
          </a:bodyPr>
          <a:lstStyle/>
          <a:p>
            <a:r>
              <a:rPr lang="en-US" sz="1800" dirty="0"/>
              <a:t>Hopefully you had a good year and you made sale, or at least sold your pig to Seguin Cattle Company or one of the major shows. You need to show this in your record books.</a:t>
            </a:r>
          </a:p>
          <a:p>
            <a:pPr lvl="1"/>
            <a:r>
              <a:rPr lang="en-US" sz="1400" dirty="0"/>
              <a:t>Click on the “Finances” tab.</a:t>
            </a:r>
          </a:p>
          <a:p>
            <a:pPr lvl="1"/>
            <a:r>
              <a:rPr lang="en-US" sz="1400" dirty="0"/>
              <a:t>Click SAE Cash entries.</a:t>
            </a:r>
          </a:p>
          <a:p>
            <a:pPr lvl="1"/>
            <a:r>
              <a:rPr lang="en-US" sz="1400" dirty="0"/>
              <a:t>Click Enter cash income.</a:t>
            </a:r>
          </a:p>
          <a:p>
            <a:pPr lvl="1"/>
            <a:r>
              <a:rPr lang="en-US" sz="1400" dirty="0"/>
              <a:t>Vendor/Payee </a:t>
            </a:r>
            <a:r>
              <a:rPr lang="en-US" sz="1400" dirty="0">
                <a:sym typeface="Wingdings" panose="05000000000000000000" pitchFamily="2" charset="2"/>
              </a:rPr>
              <a:t> Seguin Cattle Company, Breeder, San Antonio (Whoever paid you)</a:t>
            </a:r>
          </a:p>
          <a:p>
            <a:pPr lvl="1"/>
            <a:r>
              <a:rPr lang="en-US" sz="1400" dirty="0">
                <a:sym typeface="Wingdings" panose="05000000000000000000" pitchFamily="2" charset="2"/>
              </a:rPr>
              <a:t>Choose the SAE/Experience</a:t>
            </a:r>
          </a:p>
          <a:p>
            <a:pPr lvl="1"/>
            <a:r>
              <a:rPr lang="en-US" sz="1400" dirty="0">
                <a:sym typeface="Wingdings" panose="05000000000000000000" pitchFamily="2" charset="2"/>
              </a:rPr>
              <a:t>Choose the type (Cash sale, scholarship, </a:t>
            </a:r>
            <a:r>
              <a:rPr lang="en-US" sz="1400" dirty="0" err="1">
                <a:sym typeface="Wingdings" panose="05000000000000000000" pitchFamily="2" charset="2"/>
              </a:rPr>
              <a:t>stockshow</a:t>
            </a:r>
            <a:r>
              <a:rPr lang="en-US" sz="1400" dirty="0">
                <a:sym typeface="Wingdings" panose="05000000000000000000" pitchFamily="2" charset="2"/>
              </a:rPr>
              <a:t> sale)</a:t>
            </a:r>
          </a:p>
          <a:p>
            <a:pPr lvl="1"/>
            <a:r>
              <a:rPr lang="en-US" sz="1400" dirty="0">
                <a:sym typeface="Wingdings" panose="05000000000000000000" pitchFamily="2" charset="2"/>
              </a:rPr>
              <a:t>Enter the amount</a:t>
            </a:r>
          </a:p>
          <a:p>
            <a:pPr lvl="1"/>
            <a:r>
              <a:rPr lang="en-US" sz="1400" dirty="0">
                <a:sym typeface="Wingdings" panose="05000000000000000000" pitchFamily="2" charset="2"/>
              </a:rPr>
              <a:t>In the memo put what for. </a:t>
            </a:r>
          </a:p>
          <a:p>
            <a:pPr lvl="2"/>
            <a:r>
              <a:rPr lang="en-US" sz="1200" dirty="0">
                <a:sym typeface="Wingdings" panose="05000000000000000000" pitchFamily="2" charset="2"/>
              </a:rPr>
              <a:t>Example (1 head, 120 </a:t>
            </a:r>
            <a:r>
              <a:rPr lang="en-US" sz="1200" dirty="0" err="1">
                <a:sym typeface="Wingdings" panose="05000000000000000000" pitchFamily="2" charset="2"/>
              </a:rPr>
              <a:t>lbs</a:t>
            </a:r>
            <a:r>
              <a:rPr lang="en-US" sz="1200" dirty="0">
                <a:sym typeface="Wingdings" panose="05000000000000000000" pitchFamily="2" charset="2"/>
              </a:rPr>
              <a:t>; 1</a:t>
            </a:r>
            <a:r>
              <a:rPr lang="en-US" sz="1200" baseline="30000" dirty="0">
                <a:sym typeface="Wingdings" panose="05000000000000000000" pitchFamily="2" charset="2"/>
              </a:rPr>
              <a:t>st</a:t>
            </a:r>
            <a:r>
              <a:rPr lang="en-US" sz="1200" dirty="0">
                <a:sym typeface="Wingdings" panose="05000000000000000000" pitchFamily="2" charset="2"/>
              </a:rPr>
              <a:t> place, class 3; etc.)</a:t>
            </a:r>
            <a:endParaRPr lang="en-US" sz="1200" dirty="0"/>
          </a:p>
          <a:p>
            <a:pPr lvl="1"/>
            <a:endParaRPr lang="en-US" sz="1300"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t="16106" r="-196"/>
          <a:stretch/>
        </p:blipFill>
        <p:spPr>
          <a:xfrm>
            <a:off x="5649740" y="4367605"/>
            <a:ext cx="5704060" cy="2269359"/>
          </a:xfrm>
          <a:prstGeom prst="rect">
            <a:avLst/>
          </a:prstGeom>
        </p:spPr>
      </p:pic>
      <p:cxnSp>
        <p:nvCxnSpPr>
          <p:cNvPr id="6" name="Straight Arrow Connector 5"/>
          <p:cNvCxnSpPr/>
          <p:nvPr/>
        </p:nvCxnSpPr>
        <p:spPr>
          <a:xfrm>
            <a:off x="4927002" y="5056094"/>
            <a:ext cx="5378824" cy="100046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3033656" y="4518212"/>
            <a:ext cx="6702015" cy="134470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4507454" y="4316273"/>
            <a:ext cx="3722146" cy="174028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5547808" y="3668358"/>
            <a:ext cx="2850777" cy="101121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52964" y="462635"/>
            <a:ext cx="4171950" cy="3590925"/>
          </a:xfrm>
          <a:prstGeom prst="rect">
            <a:avLst/>
          </a:prstGeom>
        </p:spPr>
      </p:pic>
      <p:cxnSp>
        <p:nvCxnSpPr>
          <p:cNvPr id="16" name="Straight Arrow Connector 15"/>
          <p:cNvCxnSpPr/>
          <p:nvPr/>
        </p:nvCxnSpPr>
        <p:spPr>
          <a:xfrm flipV="1">
            <a:off x="3367144" y="1599444"/>
            <a:ext cx="5031441" cy="157487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89837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11 – Finishing and Summary</a:t>
            </a:r>
          </a:p>
        </p:txBody>
      </p:sp>
      <p:sp>
        <p:nvSpPr>
          <p:cNvPr id="3" name="Content Placeholder 2"/>
          <p:cNvSpPr>
            <a:spLocks noGrp="1"/>
          </p:cNvSpPr>
          <p:nvPr>
            <p:ph idx="1"/>
          </p:nvPr>
        </p:nvSpPr>
        <p:spPr>
          <a:xfrm>
            <a:off x="838200" y="1825625"/>
            <a:ext cx="5713207" cy="4351338"/>
          </a:xfrm>
        </p:spPr>
        <p:txBody>
          <a:bodyPr>
            <a:normAutofit/>
          </a:bodyPr>
          <a:lstStyle/>
          <a:p>
            <a:r>
              <a:rPr lang="en-US" sz="2000" dirty="0"/>
              <a:t>Click “Journal” tab, then Project/SAE manager. </a:t>
            </a:r>
          </a:p>
          <a:p>
            <a:r>
              <a:rPr lang="en-US" sz="2000" dirty="0"/>
              <a:t>Your pencils should all have a green check if you have finished them, and you should have entries for both finances and journals. </a:t>
            </a:r>
          </a:p>
          <a:p>
            <a:r>
              <a:rPr lang="en-US" sz="2000" dirty="0"/>
              <a:t>Next click the clipboard. </a:t>
            </a:r>
          </a:p>
          <a:p>
            <a:pPr lvl="1"/>
            <a:r>
              <a:rPr lang="en-US" sz="1800" dirty="0"/>
              <a:t>Each box put a 1 for numeric quantity.</a:t>
            </a:r>
          </a:p>
          <a:p>
            <a:pPr lvl="1"/>
            <a:r>
              <a:rPr lang="en-US" sz="1800" dirty="0"/>
              <a:t>For description, the first box will be what you knew before or what you want to learn.</a:t>
            </a:r>
          </a:p>
          <a:p>
            <a:pPr lvl="1"/>
            <a:r>
              <a:rPr lang="en-US" sz="1800" dirty="0"/>
              <a:t>The second box will be what you actually learned.</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03196" y="1352288"/>
            <a:ext cx="5813500" cy="2765198"/>
          </a:xfrm>
          <a:prstGeom prst="rect">
            <a:avLst/>
          </a:prstGeom>
        </p:spPr>
      </p:pic>
      <p:cxnSp>
        <p:nvCxnSpPr>
          <p:cNvPr id="7" name="Straight Arrow Connector 6"/>
          <p:cNvCxnSpPr/>
          <p:nvPr/>
        </p:nvCxnSpPr>
        <p:spPr>
          <a:xfrm>
            <a:off x="5475642" y="2409713"/>
            <a:ext cx="3248810" cy="18288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4389120" y="2893807"/>
            <a:ext cx="5077609" cy="96819"/>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4399878" y="2969111"/>
            <a:ext cx="5400338" cy="20757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3694803" y="3281082"/>
            <a:ext cx="7245724" cy="11833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14" name="Picture 13"/>
          <p:cNvPicPr>
            <a:picLocks noChangeAspect="1"/>
          </p:cNvPicPr>
          <p:nvPr/>
        </p:nvPicPr>
        <p:blipFill rotWithShape="1">
          <a:blip r:embed="rId3">
            <a:extLst>
              <a:ext uri="{28A0092B-C50C-407E-A947-70E740481C1C}">
                <a14:useLocalDpi xmlns:a14="http://schemas.microsoft.com/office/drawing/2010/main" val="0"/>
              </a:ext>
            </a:extLst>
          </a:blip>
          <a:srcRect t="7551" r="1460" b="11876"/>
          <a:stretch/>
        </p:blipFill>
        <p:spPr>
          <a:xfrm>
            <a:off x="4288156" y="4767075"/>
            <a:ext cx="6699548" cy="1936376"/>
          </a:xfrm>
          <a:prstGeom prst="rect">
            <a:avLst/>
          </a:prstGeom>
        </p:spPr>
      </p:pic>
      <p:cxnSp>
        <p:nvCxnSpPr>
          <p:cNvPr id="16" name="Elbow Connector 15"/>
          <p:cNvCxnSpPr/>
          <p:nvPr/>
        </p:nvCxnSpPr>
        <p:spPr>
          <a:xfrm rot="16200000" flipH="1">
            <a:off x="4990830" y="3948775"/>
            <a:ext cx="2045390" cy="1527586"/>
          </a:xfrm>
          <a:prstGeom prst="bentConnector3">
            <a:avLst>
              <a:gd name="adj1" fmla="val 31592"/>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5787614" y="4117486"/>
            <a:ext cx="2635624" cy="127209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4765638" y="4544340"/>
            <a:ext cx="3506993" cy="163262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92628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11 – Finishing and Summary</a:t>
            </a:r>
          </a:p>
        </p:txBody>
      </p:sp>
      <p:sp>
        <p:nvSpPr>
          <p:cNvPr id="3" name="Content Placeholder 2"/>
          <p:cNvSpPr>
            <a:spLocks noGrp="1"/>
          </p:cNvSpPr>
          <p:nvPr>
            <p:ph idx="1"/>
          </p:nvPr>
        </p:nvSpPr>
        <p:spPr>
          <a:xfrm>
            <a:off x="838200" y="1825625"/>
            <a:ext cx="5949875" cy="4351338"/>
          </a:xfrm>
        </p:spPr>
        <p:txBody>
          <a:bodyPr/>
          <a:lstStyle/>
          <a:p>
            <a:r>
              <a:rPr lang="en-US" dirty="0"/>
              <a:t>Once you finish all the clipboards, you can do the heads.</a:t>
            </a:r>
          </a:p>
          <a:p>
            <a:r>
              <a:rPr lang="en-US" dirty="0"/>
              <a:t>Click the yellow head. </a:t>
            </a:r>
          </a:p>
          <a:p>
            <a:pPr lvl="1"/>
            <a:r>
              <a:rPr lang="en-US" dirty="0"/>
              <a:t>You will need to click edit for each statement. </a:t>
            </a:r>
          </a:p>
          <a:p>
            <a:pPr lvl="1"/>
            <a:r>
              <a:rPr lang="en-US" dirty="0"/>
              <a:t>Then, say how each planned activity resulted. Here are some examples.</a:t>
            </a: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40706" t="1664"/>
          <a:stretch/>
        </p:blipFill>
        <p:spPr>
          <a:xfrm>
            <a:off x="6863379" y="1441524"/>
            <a:ext cx="4987009" cy="3933937"/>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9348" y="4580063"/>
            <a:ext cx="7148737" cy="2215874"/>
          </a:xfrm>
          <a:prstGeom prst="rect">
            <a:avLst/>
          </a:prstGeom>
        </p:spPr>
      </p:pic>
      <p:cxnSp>
        <p:nvCxnSpPr>
          <p:cNvPr id="7" name="Straight Arrow Connector 6"/>
          <p:cNvCxnSpPr/>
          <p:nvPr/>
        </p:nvCxnSpPr>
        <p:spPr>
          <a:xfrm>
            <a:off x="4389120" y="2979868"/>
            <a:ext cx="6798833" cy="17212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97741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12 – Community Service</a:t>
            </a:r>
          </a:p>
        </p:txBody>
      </p:sp>
      <p:sp>
        <p:nvSpPr>
          <p:cNvPr id="3" name="Content Placeholder 2"/>
          <p:cNvSpPr>
            <a:spLocks noGrp="1"/>
          </p:cNvSpPr>
          <p:nvPr>
            <p:ph idx="1"/>
          </p:nvPr>
        </p:nvSpPr>
        <p:spPr>
          <a:xfrm>
            <a:off x="838200" y="1825624"/>
            <a:ext cx="5885329" cy="4639721"/>
          </a:xfrm>
        </p:spPr>
        <p:txBody>
          <a:bodyPr/>
          <a:lstStyle/>
          <a:p>
            <a:r>
              <a:rPr lang="en-US" dirty="0"/>
              <a:t>Click “Journal” tab</a:t>
            </a:r>
          </a:p>
          <a:p>
            <a:r>
              <a:rPr lang="en-US" dirty="0"/>
              <a:t>Click “Time in your Community service activities”</a:t>
            </a:r>
          </a:p>
          <a:p>
            <a:pPr lvl="1"/>
            <a:r>
              <a:rPr lang="en-US" dirty="0"/>
              <a:t>Fill in date that you did the service.</a:t>
            </a:r>
          </a:p>
          <a:p>
            <a:pPr lvl="1"/>
            <a:r>
              <a:rPr lang="en-US" dirty="0"/>
              <a:t>Fill in group served. (for example Lions club or First Baptist Church)</a:t>
            </a:r>
          </a:p>
          <a:p>
            <a:pPr lvl="1"/>
            <a:r>
              <a:rPr lang="en-US" dirty="0"/>
              <a:t>Describe what you did. (“I volunteered by….)</a:t>
            </a:r>
          </a:p>
          <a:p>
            <a:pPr lvl="1"/>
            <a:r>
              <a:rPr lang="en-US" dirty="0"/>
              <a:t>Time, how many hours you served.</a:t>
            </a:r>
          </a:p>
          <a:p>
            <a:r>
              <a:rPr lang="en-US" dirty="0"/>
              <a:t>Does not have to only have been done with the FFA</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75880" y="2829261"/>
            <a:ext cx="5512064" cy="2521958"/>
          </a:xfrm>
          <a:prstGeom prst="rect">
            <a:avLst/>
          </a:prstGeom>
        </p:spPr>
      </p:pic>
    </p:spTree>
    <p:extLst>
      <p:ext uri="{BB962C8B-B14F-4D97-AF65-F5344CB8AC3E}">
        <p14:creationId xmlns:p14="http://schemas.microsoft.com/office/powerpoint/2010/main" val="32349971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13 - </a:t>
            </a:r>
          </a:p>
        </p:txBody>
      </p:sp>
      <p:sp>
        <p:nvSpPr>
          <p:cNvPr id="3" name="Content Placeholder 2"/>
          <p:cNvSpPr>
            <a:spLocks noGrp="1"/>
          </p:cNvSpPr>
          <p:nvPr>
            <p:ph idx="1"/>
          </p:nvPr>
        </p:nvSpPr>
        <p:spPr>
          <a:xfrm>
            <a:off x="838200" y="1825624"/>
            <a:ext cx="5648661" cy="4758055"/>
          </a:xfrm>
        </p:spPr>
        <p:txBody>
          <a:bodyPr/>
          <a:lstStyle/>
          <a:p>
            <a:r>
              <a:rPr lang="en-US" dirty="0"/>
              <a:t>Click “Journal” tab</a:t>
            </a:r>
          </a:p>
          <a:p>
            <a:r>
              <a:rPr lang="en-US" dirty="0"/>
              <a:t>Click “Time in </a:t>
            </a:r>
            <a:r>
              <a:rPr lang="en-US" dirty="0" err="1"/>
              <a:t>Competion</a:t>
            </a:r>
            <a:r>
              <a:rPr lang="en-US" dirty="0"/>
              <a:t> activities”</a:t>
            </a:r>
          </a:p>
          <a:p>
            <a:pPr lvl="1"/>
            <a:r>
              <a:rPr lang="en-US" dirty="0"/>
              <a:t>Fill in date of competition</a:t>
            </a:r>
          </a:p>
          <a:p>
            <a:pPr lvl="1"/>
            <a:r>
              <a:rPr lang="en-US" dirty="0"/>
              <a:t>Fill in Activity (Example Area Quiz LDE)</a:t>
            </a:r>
          </a:p>
          <a:p>
            <a:pPr lvl="1"/>
            <a:r>
              <a:rPr lang="en-US" dirty="0"/>
              <a:t>Choose Type (Dairy cattle, Entomology, etc.)</a:t>
            </a:r>
          </a:p>
          <a:p>
            <a:pPr lvl="1"/>
            <a:r>
              <a:rPr lang="en-US" dirty="0"/>
              <a:t>Choose Level (invitational, area, district, etc.)</a:t>
            </a:r>
          </a:p>
          <a:p>
            <a:pPr lvl="1"/>
            <a:r>
              <a:rPr lang="en-US" dirty="0"/>
              <a:t>Fill out description of what you did</a:t>
            </a:r>
          </a:p>
          <a:p>
            <a:pPr lvl="1"/>
            <a:r>
              <a:rPr lang="en-US" dirty="0"/>
              <a:t>Fill out the time you were there.</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0" y="3846905"/>
            <a:ext cx="5808663" cy="2736774"/>
          </a:xfrm>
          <a:prstGeom prst="rect">
            <a:avLst/>
          </a:prstGeom>
        </p:spPr>
      </p:pic>
    </p:spTree>
    <p:extLst>
      <p:ext uri="{BB962C8B-B14F-4D97-AF65-F5344CB8AC3E}">
        <p14:creationId xmlns:p14="http://schemas.microsoft.com/office/powerpoint/2010/main" val="18026568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14 – Time in FFA Activities</a:t>
            </a:r>
          </a:p>
        </p:txBody>
      </p:sp>
      <p:sp>
        <p:nvSpPr>
          <p:cNvPr id="5" name="Content Placeholder 4"/>
          <p:cNvSpPr>
            <a:spLocks noGrp="1"/>
          </p:cNvSpPr>
          <p:nvPr>
            <p:ph idx="1"/>
          </p:nvPr>
        </p:nvSpPr>
        <p:spPr>
          <a:xfrm>
            <a:off x="838200" y="1825625"/>
            <a:ext cx="5207598" cy="4897904"/>
          </a:xfrm>
        </p:spPr>
        <p:txBody>
          <a:bodyPr>
            <a:normAutofit/>
          </a:bodyPr>
          <a:lstStyle/>
          <a:p>
            <a:r>
              <a:rPr lang="en-US" dirty="0"/>
              <a:t>Click “Journal” tab</a:t>
            </a:r>
          </a:p>
          <a:p>
            <a:r>
              <a:rPr lang="en-US" dirty="0"/>
              <a:t>Click “Time in other FFA activities” (stock shows, conventions and meetings)</a:t>
            </a:r>
          </a:p>
          <a:p>
            <a:pPr lvl="1"/>
            <a:r>
              <a:rPr lang="en-US" dirty="0"/>
              <a:t>Fill in date of activity</a:t>
            </a:r>
          </a:p>
          <a:p>
            <a:pPr lvl="1"/>
            <a:r>
              <a:rPr lang="en-US" dirty="0"/>
              <a:t>Fill in activity (Houston Livestock Show, Area 7 Convention, District Leadership Lab, etc.)</a:t>
            </a:r>
          </a:p>
          <a:p>
            <a:pPr lvl="1"/>
            <a:r>
              <a:rPr lang="en-US" dirty="0"/>
              <a:t>Choose level (Major stock shows are State, Bexar County is District)</a:t>
            </a:r>
          </a:p>
          <a:p>
            <a:pPr lvl="1"/>
            <a:r>
              <a:rPr lang="en-US" dirty="0"/>
              <a:t>Fill in description</a:t>
            </a:r>
          </a:p>
          <a:p>
            <a:pPr lvl="1"/>
            <a:r>
              <a:rPr lang="en-US" dirty="0"/>
              <a:t>Fill in time</a:t>
            </a:r>
          </a:p>
          <a:p>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26804" y="1216174"/>
            <a:ext cx="6800850" cy="2876550"/>
          </a:xfrm>
          <a:prstGeom prst="rect">
            <a:avLst/>
          </a:prstGeom>
        </p:spPr>
      </p:pic>
    </p:spTree>
    <p:extLst>
      <p:ext uri="{BB962C8B-B14F-4D97-AF65-F5344CB8AC3E}">
        <p14:creationId xmlns:p14="http://schemas.microsoft.com/office/powerpoint/2010/main" val="26645421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Required Items!</a:t>
            </a:r>
          </a:p>
        </p:txBody>
      </p:sp>
      <p:sp>
        <p:nvSpPr>
          <p:cNvPr id="3" name="Content Placeholder 2"/>
          <p:cNvSpPr>
            <a:spLocks noGrp="1"/>
          </p:cNvSpPr>
          <p:nvPr>
            <p:ph idx="1"/>
          </p:nvPr>
        </p:nvSpPr>
        <p:spPr>
          <a:xfrm>
            <a:off x="838200" y="1825625"/>
            <a:ext cx="10515600" cy="788483"/>
          </a:xfrm>
        </p:spPr>
        <p:txBody>
          <a:bodyPr>
            <a:normAutofit lnSpcReduction="10000"/>
          </a:bodyPr>
          <a:lstStyle/>
          <a:p>
            <a:r>
              <a:rPr lang="en-US" dirty="0"/>
              <a:t>Yay! You are done! Go through this checklist to make sure you have everything.</a:t>
            </a:r>
          </a:p>
          <a:p>
            <a:pPr>
              <a:buFont typeface="Wingdings" panose="05000000000000000000" pitchFamily="2" charset="2"/>
              <a:buChar char="ü"/>
            </a:pPr>
            <a:endParaRPr lang="en-US" dirty="0"/>
          </a:p>
        </p:txBody>
      </p:sp>
      <p:sp>
        <p:nvSpPr>
          <p:cNvPr id="4" name="TextBox 3"/>
          <p:cNvSpPr txBox="1"/>
          <p:nvPr/>
        </p:nvSpPr>
        <p:spPr>
          <a:xfrm>
            <a:off x="602428" y="2710926"/>
            <a:ext cx="11058861" cy="3765178"/>
          </a:xfrm>
          <a:prstGeom prst="rect">
            <a:avLst/>
          </a:prstGeom>
          <a:noFill/>
        </p:spPr>
        <p:txBody>
          <a:bodyPr wrap="square" lIns="91440" tIns="45720" rIns="91440" bIns="45720" numCol="2" rtlCol="0" anchor="t">
            <a:spAutoFit/>
          </a:bodyPr>
          <a:lstStyle/>
          <a:p>
            <a:pPr marL="285750" indent="-285750">
              <a:buFont typeface="Wingdings" panose="05000000000000000000" pitchFamily="2" charset="2"/>
              <a:buChar char="ü"/>
            </a:pPr>
            <a:r>
              <a:rPr lang="en-US" dirty="0"/>
              <a:t>Profile 100% done</a:t>
            </a:r>
            <a:endParaRPr lang="en-US" dirty="0">
              <a:cs typeface="Calibri"/>
            </a:endParaRPr>
          </a:p>
          <a:p>
            <a:pPr marL="285750" indent="-285750">
              <a:buFont typeface="Wingdings" panose="05000000000000000000" pitchFamily="2" charset="2"/>
              <a:buChar char="ü"/>
            </a:pPr>
            <a:r>
              <a:rPr lang="en-US" dirty="0"/>
              <a:t>All ag classes recorded</a:t>
            </a:r>
          </a:p>
          <a:p>
            <a:pPr marL="285750" indent="-285750">
              <a:buFont typeface="Wingdings" panose="05000000000000000000" pitchFamily="2" charset="2"/>
              <a:buChar char="ü"/>
            </a:pPr>
            <a:r>
              <a:rPr lang="en-US" dirty="0"/>
              <a:t>Resume updated (Degrees, objective statement, 3 references)</a:t>
            </a:r>
          </a:p>
          <a:p>
            <a:pPr marL="285750" indent="-285750">
              <a:buFont typeface="Wingdings" panose="05000000000000000000" pitchFamily="2" charset="2"/>
              <a:buChar char="ü"/>
            </a:pPr>
            <a:r>
              <a:rPr lang="en-US" dirty="0"/>
              <a:t>All SAE projects entered in the manager.</a:t>
            </a:r>
          </a:p>
          <a:p>
            <a:pPr marL="285750" indent="-285750">
              <a:buFont typeface="Wingdings" panose="05000000000000000000" pitchFamily="2" charset="2"/>
              <a:buChar char="ü"/>
            </a:pPr>
            <a:r>
              <a:rPr lang="en-US" dirty="0"/>
              <a:t>All SAE plans (pencils) completed. (Description, time investment, financial investment, and 3 learning objectives)</a:t>
            </a:r>
          </a:p>
          <a:p>
            <a:pPr marL="285750" indent="-285750">
              <a:buFont typeface="Wingdings" panose="05000000000000000000" pitchFamily="2" charset="2"/>
              <a:buChar char="ü"/>
            </a:pPr>
            <a:r>
              <a:rPr lang="en-US" dirty="0"/>
              <a:t>All SAE’s have financial entries. (Need to show animal purchase, barn fee, validation tag, entry fees, feed for time had, any income, and show animal going)</a:t>
            </a:r>
          </a:p>
          <a:p>
            <a:pPr marL="285750" indent="-285750">
              <a:buFont typeface="Wingdings" panose="05000000000000000000" pitchFamily="2" charset="2"/>
              <a:buChar char="ü"/>
            </a:pPr>
            <a:r>
              <a:rPr lang="en-US" dirty="0"/>
              <a:t>All SAE’s have journal entries (At least 1 per month of having the animal)</a:t>
            </a:r>
          </a:p>
          <a:p>
            <a:pPr marL="285750" indent="-285750">
              <a:buFont typeface="Wingdings" panose="05000000000000000000" pitchFamily="2" charset="2"/>
              <a:buChar char="ü"/>
            </a:pPr>
            <a:r>
              <a:rPr lang="en-US" dirty="0"/>
              <a:t>All the clipboards are filled out correctly and have green checks</a:t>
            </a:r>
          </a:p>
          <a:p>
            <a:pPr marL="285750" indent="-285750">
              <a:buFont typeface="Wingdings" panose="05000000000000000000" pitchFamily="2" charset="2"/>
              <a:buChar char="ü"/>
            </a:pPr>
            <a:r>
              <a:rPr lang="en-US" dirty="0"/>
              <a:t>All heads are filled out correctly and have green checks</a:t>
            </a:r>
          </a:p>
          <a:p>
            <a:pPr marL="285750" indent="-285750">
              <a:buFont typeface="Wingdings" panose="05000000000000000000" pitchFamily="2" charset="2"/>
              <a:buChar char="ü"/>
            </a:pPr>
            <a:r>
              <a:rPr lang="en-US" dirty="0"/>
              <a:t>All community service has been recorded</a:t>
            </a:r>
          </a:p>
          <a:p>
            <a:pPr marL="285750" indent="-285750">
              <a:buFont typeface="Wingdings" panose="05000000000000000000" pitchFamily="2" charset="2"/>
              <a:buChar char="ü"/>
            </a:pPr>
            <a:r>
              <a:rPr lang="en-US" dirty="0"/>
              <a:t>All FFA activities have been recorded</a:t>
            </a:r>
          </a:p>
          <a:p>
            <a:pPr marL="285750" indent="-285750">
              <a:buFont typeface="Wingdings" panose="05000000000000000000" pitchFamily="2" charset="2"/>
              <a:buChar char="ü"/>
            </a:pPr>
            <a:r>
              <a:rPr lang="en-US" dirty="0"/>
              <a:t>All competition activities have been recorded.</a:t>
            </a:r>
          </a:p>
          <a:p>
            <a:pPr marL="285750" indent="-285750">
              <a:buFont typeface="Wingdings" panose="05000000000000000000" pitchFamily="2" charset="2"/>
              <a:buChar char="ü"/>
            </a:pPr>
            <a:endParaRPr lang="en-US" dirty="0"/>
          </a:p>
          <a:p>
            <a:pPr marL="285750" indent="-285750">
              <a:buFont typeface="Wingdings" panose="05000000000000000000" pitchFamily="2" charset="2"/>
              <a:buChar char="ü"/>
            </a:pPr>
            <a:endParaRPr lang="en-US" dirty="0"/>
          </a:p>
        </p:txBody>
      </p:sp>
    </p:spTree>
    <p:extLst>
      <p:ext uri="{BB962C8B-B14F-4D97-AF65-F5344CB8AC3E}">
        <p14:creationId xmlns:p14="http://schemas.microsoft.com/office/powerpoint/2010/main" val="1753417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1</a:t>
            </a:r>
          </a:p>
        </p:txBody>
      </p:sp>
      <p:sp>
        <p:nvSpPr>
          <p:cNvPr id="3" name="Content Placeholder 2"/>
          <p:cNvSpPr>
            <a:spLocks noGrp="1"/>
          </p:cNvSpPr>
          <p:nvPr>
            <p:ph idx="1"/>
          </p:nvPr>
        </p:nvSpPr>
        <p:spPr/>
        <p:txBody>
          <a:bodyPr>
            <a:normAutofit lnSpcReduction="10000"/>
          </a:bodyPr>
          <a:lstStyle/>
          <a:p>
            <a:pPr>
              <a:lnSpc>
                <a:spcPct val="150000"/>
              </a:lnSpc>
            </a:pPr>
            <a:r>
              <a:rPr lang="en-US" dirty="0"/>
              <a:t>Logging in:</a:t>
            </a:r>
          </a:p>
          <a:p>
            <a:pPr lvl="1">
              <a:lnSpc>
                <a:spcPct val="150000"/>
              </a:lnSpc>
            </a:pPr>
            <a:r>
              <a:rPr lang="en-US" dirty="0"/>
              <a:t>Go to theaet.com and sign in choosing “student”</a:t>
            </a:r>
          </a:p>
          <a:p>
            <a:pPr lvl="1">
              <a:lnSpc>
                <a:spcPct val="150000"/>
              </a:lnSpc>
            </a:pPr>
            <a:r>
              <a:rPr lang="en-US" dirty="0"/>
              <a:t>Chapter number for Judson is </a:t>
            </a:r>
            <a:r>
              <a:rPr lang="en-US" sz="2800" b="1" dirty="0"/>
              <a:t>TX0188</a:t>
            </a:r>
          </a:p>
          <a:p>
            <a:pPr lvl="1">
              <a:lnSpc>
                <a:spcPct val="150000"/>
              </a:lnSpc>
            </a:pPr>
            <a:r>
              <a:rPr lang="en-US" sz="2800" dirty="0"/>
              <a:t>U</a:t>
            </a:r>
            <a:r>
              <a:rPr lang="en-US" dirty="0"/>
              <a:t>sername is Capitalized first initial and first letter of last name then lowercase rest of last name</a:t>
            </a:r>
          </a:p>
          <a:p>
            <a:pPr lvl="2">
              <a:lnSpc>
                <a:spcPct val="150000"/>
              </a:lnSpc>
            </a:pPr>
            <a:r>
              <a:rPr lang="en-US" dirty="0"/>
              <a:t>Example Jane Doe would log in using </a:t>
            </a:r>
            <a:r>
              <a:rPr lang="en-US" dirty="0" err="1"/>
              <a:t>JDoe</a:t>
            </a:r>
            <a:endParaRPr lang="en-US" dirty="0"/>
          </a:p>
          <a:p>
            <a:pPr lvl="1">
              <a:lnSpc>
                <a:spcPct val="150000"/>
              </a:lnSpc>
            </a:pPr>
            <a:r>
              <a:rPr lang="en-US" dirty="0"/>
              <a:t>Password will be the same as username. (Please do not reset your password!)</a:t>
            </a:r>
          </a:p>
        </p:txBody>
      </p:sp>
    </p:spTree>
    <p:extLst>
      <p:ext uri="{BB962C8B-B14F-4D97-AF65-F5344CB8AC3E}">
        <p14:creationId xmlns:p14="http://schemas.microsoft.com/office/powerpoint/2010/main" val="7119588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chor="ctr">
            <a:normAutofit/>
          </a:bodyPr>
          <a:lstStyle/>
          <a:p>
            <a:pPr marL="0" indent="0" algn="ctr">
              <a:lnSpc>
                <a:spcPct val="100000"/>
              </a:lnSpc>
              <a:buNone/>
            </a:pPr>
            <a:r>
              <a:rPr lang="en-US" sz="3200" b="1" dirty="0">
                <a:solidFill>
                  <a:srgbClr val="FF0000"/>
                </a:solidFill>
              </a:rPr>
              <a:t>Once you think you are done, you need to contact Mrs. Esparza and she will then tell you what you need to work on, or will check you off the completed list.</a:t>
            </a:r>
          </a:p>
        </p:txBody>
      </p:sp>
    </p:spTree>
    <p:extLst>
      <p:ext uri="{BB962C8B-B14F-4D97-AF65-F5344CB8AC3E}">
        <p14:creationId xmlns:p14="http://schemas.microsoft.com/office/powerpoint/2010/main" val="129120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2 &amp; 3</a:t>
            </a:r>
          </a:p>
        </p:txBody>
      </p:sp>
      <p:sp>
        <p:nvSpPr>
          <p:cNvPr id="3" name="Content Placeholder 2"/>
          <p:cNvSpPr>
            <a:spLocks noGrp="1"/>
          </p:cNvSpPr>
          <p:nvPr>
            <p:ph idx="1"/>
          </p:nvPr>
        </p:nvSpPr>
        <p:spPr>
          <a:xfrm>
            <a:off x="838200" y="1825624"/>
            <a:ext cx="8004586" cy="4747297"/>
          </a:xfrm>
        </p:spPr>
        <p:txBody>
          <a:bodyPr>
            <a:normAutofit fontScale="92500" lnSpcReduction="10000"/>
          </a:bodyPr>
          <a:lstStyle/>
          <a:p>
            <a:r>
              <a:rPr lang="en-US" dirty="0"/>
              <a:t>Go to PROFILE</a:t>
            </a:r>
          </a:p>
          <a:p>
            <a:pPr lvl="1"/>
            <a:r>
              <a:rPr lang="en-US" dirty="0"/>
              <a:t>Click on the gears icon (manage/edit your personal profile)</a:t>
            </a:r>
          </a:p>
          <a:p>
            <a:pPr lvl="1"/>
            <a:r>
              <a:rPr lang="en-US" dirty="0"/>
              <a:t>Fill out ALL sections of the profile.</a:t>
            </a:r>
          </a:p>
          <a:p>
            <a:pPr lvl="1"/>
            <a:r>
              <a:rPr lang="en-US" dirty="0"/>
              <a:t>You should have a 100% in the box with your name when you are done.</a:t>
            </a:r>
          </a:p>
          <a:p>
            <a:pPr lvl="1"/>
            <a:endParaRPr lang="en-US" dirty="0"/>
          </a:p>
          <a:p>
            <a:r>
              <a:rPr lang="en-US" dirty="0"/>
              <a:t>Go back to PROFILE</a:t>
            </a:r>
          </a:p>
          <a:p>
            <a:pPr lvl="1"/>
            <a:r>
              <a:rPr lang="en-US" dirty="0"/>
              <a:t>Click on the books icon (record your class schedule)</a:t>
            </a:r>
          </a:p>
          <a:p>
            <a:pPr lvl="1"/>
            <a:r>
              <a:rPr lang="en-US" dirty="0"/>
              <a:t>Click “Add Class”</a:t>
            </a:r>
          </a:p>
          <a:p>
            <a:pPr lvl="1"/>
            <a:r>
              <a:rPr lang="en-US" dirty="0"/>
              <a:t>Find your class UNDER THE CORRECT YEAR AND TEACHER</a:t>
            </a:r>
          </a:p>
          <a:p>
            <a:pPr lvl="1"/>
            <a:r>
              <a:rPr lang="en-US" dirty="0"/>
              <a:t>Once you found your class click “Add”</a:t>
            </a:r>
          </a:p>
          <a:p>
            <a:pPr lvl="1"/>
            <a:r>
              <a:rPr lang="en-US" dirty="0"/>
              <a:t>You need to do this for every class and year you have been in ag.</a:t>
            </a:r>
          </a:p>
        </p:txBody>
      </p:sp>
      <p:pic>
        <p:nvPicPr>
          <p:cNvPr id="4" name="Picture 3"/>
          <p:cNvPicPr>
            <a:picLocks noChangeAspect="1"/>
          </p:cNvPicPr>
          <p:nvPr/>
        </p:nvPicPr>
        <p:blipFill>
          <a:blip r:embed="rId2"/>
          <a:stretch>
            <a:fillRect/>
          </a:stretch>
        </p:blipFill>
        <p:spPr>
          <a:xfrm>
            <a:off x="6422314" y="34010"/>
            <a:ext cx="5518673" cy="2232339"/>
          </a:xfrm>
          <a:prstGeom prst="rect">
            <a:avLst/>
          </a:prstGeom>
        </p:spPr>
      </p:pic>
      <p:cxnSp>
        <p:nvCxnSpPr>
          <p:cNvPr id="6" name="Straight Arrow Connector 5"/>
          <p:cNvCxnSpPr/>
          <p:nvPr/>
        </p:nvCxnSpPr>
        <p:spPr>
          <a:xfrm flipV="1">
            <a:off x="10058400" y="1690688"/>
            <a:ext cx="882127" cy="1439787"/>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3"/>
          <a:stretch>
            <a:fillRect/>
          </a:stretch>
        </p:blipFill>
        <p:spPr>
          <a:xfrm>
            <a:off x="8527487" y="4456038"/>
            <a:ext cx="3413500" cy="2240224"/>
          </a:xfrm>
          <a:prstGeom prst="rect">
            <a:avLst/>
          </a:prstGeom>
        </p:spPr>
      </p:pic>
    </p:spTree>
    <p:extLst>
      <p:ext uri="{BB962C8B-B14F-4D97-AF65-F5344CB8AC3E}">
        <p14:creationId xmlns:p14="http://schemas.microsoft.com/office/powerpoint/2010/main" val="1097752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4</a:t>
            </a:r>
          </a:p>
        </p:txBody>
      </p:sp>
      <p:sp>
        <p:nvSpPr>
          <p:cNvPr id="3" name="Content Placeholder 2"/>
          <p:cNvSpPr>
            <a:spLocks noGrp="1"/>
          </p:cNvSpPr>
          <p:nvPr>
            <p:ph idx="1"/>
          </p:nvPr>
        </p:nvSpPr>
        <p:spPr/>
        <p:txBody>
          <a:bodyPr/>
          <a:lstStyle/>
          <a:p>
            <a:r>
              <a:rPr lang="en-US" dirty="0"/>
              <a:t>Go back to PROFILE</a:t>
            </a:r>
          </a:p>
          <a:p>
            <a:pPr lvl="1"/>
            <a:r>
              <a:rPr lang="en-US" dirty="0"/>
              <a:t>Click the pencil and paper icon (manage your resume information)</a:t>
            </a:r>
          </a:p>
          <a:p>
            <a:pPr lvl="1"/>
            <a:r>
              <a:rPr lang="en-US" dirty="0"/>
              <a:t>Enter in the years you got your degrees</a:t>
            </a:r>
          </a:p>
          <a:p>
            <a:pPr lvl="1"/>
            <a:r>
              <a:rPr lang="en-US" dirty="0"/>
              <a:t>Enter awards and competition success (</a:t>
            </a:r>
            <a:r>
              <a:rPr lang="en-US" dirty="0" err="1"/>
              <a:t>Herdsmans</a:t>
            </a:r>
            <a:r>
              <a:rPr lang="en-US" dirty="0"/>
              <a:t>, star awards, fundraisers, etc…)</a:t>
            </a:r>
          </a:p>
          <a:p>
            <a:pPr lvl="1"/>
            <a:r>
              <a:rPr lang="en-US" dirty="0"/>
              <a:t>Enter any certifications (hunter </a:t>
            </a:r>
            <a:r>
              <a:rPr lang="en-US" dirty="0" err="1"/>
              <a:t>ed</a:t>
            </a:r>
            <a:r>
              <a:rPr lang="en-US" dirty="0"/>
              <a:t>, CPR, vet tech, floral, master </a:t>
            </a:r>
            <a:r>
              <a:rPr lang="en-US" dirty="0" err="1"/>
              <a:t>gardner</a:t>
            </a:r>
            <a:r>
              <a:rPr lang="en-US" dirty="0"/>
              <a:t>)</a:t>
            </a:r>
          </a:p>
          <a:p>
            <a:pPr lvl="1"/>
            <a:r>
              <a:rPr lang="en-US" dirty="0"/>
              <a:t>Enter Memberships (FFA, NHS, 4-H, etc. )</a:t>
            </a:r>
          </a:p>
          <a:p>
            <a:pPr lvl="1"/>
            <a:r>
              <a:rPr lang="en-US" dirty="0"/>
              <a:t>Enter other accomplishments</a:t>
            </a:r>
          </a:p>
          <a:p>
            <a:pPr lvl="1"/>
            <a:endParaRPr lang="en-US" dirty="0"/>
          </a:p>
          <a:p>
            <a:r>
              <a:rPr lang="en-US" dirty="0"/>
              <a:t>THENNNNNN…….</a:t>
            </a:r>
          </a:p>
        </p:txBody>
      </p:sp>
    </p:spTree>
    <p:extLst>
      <p:ext uri="{BB962C8B-B14F-4D97-AF65-F5344CB8AC3E}">
        <p14:creationId xmlns:p14="http://schemas.microsoft.com/office/powerpoint/2010/main" val="643177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4 Continued…..</a:t>
            </a:r>
          </a:p>
        </p:txBody>
      </p:sp>
      <p:sp>
        <p:nvSpPr>
          <p:cNvPr id="3" name="Content Placeholder 2"/>
          <p:cNvSpPr>
            <a:spLocks noGrp="1"/>
          </p:cNvSpPr>
          <p:nvPr>
            <p:ph idx="1"/>
          </p:nvPr>
        </p:nvSpPr>
        <p:spPr/>
        <p:txBody>
          <a:bodyPr>
            <a:normAutofit fontScale="92500" lnSpcReduction="20000"/>
          </a:bodyPr>
          <a:lstStyle/>
          <a:p>
            <a:r>
              <a:rPr lang="en-US" dirty="0"/>
              <a:t>At the top of the resume page there are 4 tabs.</a:t>
            </a:r>
          </a:p>
          <a:p>
            <a:pPr lvl="1"/>
            <a:r>
              <a:rPr lang="en-US" dirty="0"/>
              <a:t>Click Objective</a:t>
            </a:r>
          </a:p>
          <a:p>
            <a:pPr lvl="2"/>
            <a:r>
              <a:rPr lang="en-US" dirty="0"/>
              <a:t>Write a statement that describes your career goals. It should follow the format “My objective is to…..” then hit SAVE.</a:t>
            </a:r>
          </a:p>
          <a:p>
            <a:pPr lvl="2"/>
            <a:r>
              <a:rPr lang="en-US" dirty="0"/>
              <a:t>Example: “My objective is to graduate high school and attend Tarleton State University to get my agriculture education degree and minor in wildlife and fisheries. “</a:t>
            </a:r>
          </a:p>
          <a:p>
            <a:pPr lvl="2"/>
            <a:endParaRPr lang="en-US" dirty="0"/>
          </a:p>
          <a:p>
            <a:pPr lvl="1"/>
            <a:r>
              <a:rPr lang="en-US" dirty="0"/>
              <a:t>Click References</a:t>
            </a:r>
          </a:p>
          <a:p>
            <a:pPr lvl="2"/>
            <a:r>
              <a:rPr lang="en-US" dirty="0"/>
              <a:t>Fill in with AT LEAST 3 with the Name, Address, phone and email.</a:t>
            </a:r>
          </a:p>
          <a:p>
            <a:pPr lvl="2"/>
            <a:r>
              <a:rPr lang="en-US" dirty="0"/>
              <a:t>For example:</a:t>
            </a:r>
            <a:br>
              <a:rPr lang="en-US" dirty="0"/>
            </a:br>
            <a:br>
              <a:rPr lang="en-US" dirty="0"/>
            </a:br>
            <a:r>
              <a:rPr lang="en-US" dirty="0"/>
              <a:t>Mrs. John Doe, Anywhere High School, Guidance Counselor</a:t>
            </a:r>
            <a:br>
              <a:rPr lang="en-US" dirty="0"/>
            </a:br>
            <a:r>
              <a:rPr lang="en-US" dirty="0"/>
              <a:t>100 E. Main Street</a:t>
            </a:r>
            <a:br>
              <a:rPr lang="en-US" dirty="0"/>
            </a:br>
            <a:r>
              <a:rPr lang="en-US" dirty="0"/>
              <a:t>Hershey, PA 12345</a:t>
            </a:r>
            <a:br>
              <a:rPr lang="en-US" dirty="0"/>
            </a:br>
            <a:r>
              <a:rPr lang="en-US" dirty="0"/>
              <a:t>Office: 123-456-7891</a:t>
            </a:r>
            <a:br>
              <a:rPr lang="en-US" dirty="0"/>
            </a:br>
            <a:r>
              <a:rPr lang="en-US" dirty="0"/>
              <a:t>Email: jdoe@anywherehs.org</a:t>
            </a:r>
          </a:p>
        </p:txBody>
      </p:sp>
      <p:pic>
        <p:nvPicPr>
          <p:cNvPr id="4" name="Picture 3"/>
          <p:cNvPicPr>
            <a:picLocks noChangeAspect="1"/>
          </p:cNvPicPr>
          <p:nvPr/>
        </p:nvPicPr>
        <p:blipFill rotWithShape="1">
          <a:blip r:embed="rId2"/>
          <a:srcRect r="41034"/>
          <a:stretch/>
        </p:blipFill>
        <p:spPr>
          <a:xfrm>
            <a:off x="6441982" y="139849"/>
            <a:ext cx="4614309" cy="1550839"/>
          </a:xfrm>
          <a:prstGeom prst="rect">
            <a:avLst/>
          </a:prstGeom>
        </p:spPr>
      </p:pic>
      <p:cxnSp>
        <p:nvCxnSpPr>
          <p:cNvPr id="6" name="Straight Arrow Connector 5"/>
          <p:cNvCxnSpPr/>
          <p:nvPr/>
        </p:nvCxnSpPr>
        <p:spPr>
          <a:xfrm flipV="1">
            <a:off x="7541111" y="602428"/>
            <a:ext cx="1301675" cy="131353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9751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5- THE SAE…….. </a:t>
            </a:r>
          </a:p>
        </p:txBody>
      </p:sp>
      <p:sp>
        <p:nvSpPr>
          <p:cNvPr id="3" name="Content Placeholder 2"/>
          <p:cNvSpPr>
            <a:spLocks noGrp="1"/>
          </p:cNvSpPr>
          <p:nvPr>
            <p:ph idx="1"/>
          </p:nvPr>
        </p:nvSpPr>
        <p:spPr/>
        <p:txBody>
          <a:bodyPr>
            <a:normAutofit fontScale="92500" lnSpcReduction="10000"/>
          </a:bodyPr>
          <a:lstStyle/>
          <a:p>
            <a:r>
              <a:rPr lang="en-US" dirty="0"/>
              <a:t>On the profile tab in the middle column under “Your Activities” click “Project/Experience Manager”</a:t>
            </a:r>
          </a:p>
          <a:p>
            <a:pPr lvl="1"/>
            <a:r>
              <a:rPr lang="en-US" dirty="0"/>
              <a:t>To add an SAE project, click add new</a:t>
            </a:r>
          </a:p>
          <a:p>
            <a:pPr lvl="1"/>
            <a:r>
              <a:rPr lang="en-US" dirty="0"/>
              <a:t>The name must describe the project. </a:t>
            </a:r>
          </a:p>
          <a:p>
            <a:pPr lvl="2"/>
            <a:r>
              <a:rPr lang="en-US" dirty="0"/>
              <a:t>If you have goats, the name will be Market Goat 2018.</a:t>
            </a:r>
          </a:p>
          <a:p>
            <a:pPr lvl="1"/>
            <a:r>
              <a:rPr lang="en-US" dirty="0"/>
              <a:t>The Level is Individual</a:t>
            </a:r>
          </a:p>
          <a:p>
            <a:pPr lvl="1"/>
            <a:r>
              <a:rPr lang="en-US" dirty="0"/>
              <a:t>SAE type:</a:t>
            </a:r>
          </a:p>
          <a:p>
            <a:pPr lvl="2"/>
            <a:r>
              <a:rPr lang="en-US" dirty="0"/>
              <a:t>If an animal project </a:t>
            </a:r>
            <a:r>
              <a:rPr lang="en-US" dirty="0">
                <a:sym typeface="Wingdings" panose="05000000000000000000" pitchFamily="2" charset="2"/>
              </a:rPr>
              <a:t> Entrepreneurship/ownership</a:t>
            </a:r>
          </a:p>
          <a:p>
            <a:pPr lvl="2"/>
            <a:r>
              <a:rPr lang="en-US" dirty="0">
                <a:sym typeface="Wingdings" panose="05000000000000000000" pitchFamily="2" charset="2"/>
              </a:rPr>
              <a:t>If a agriculture job  Paid Placement</a:t>
            </a:r>
          </a:p>
          <a:p>
            <a:pPr lvl="1"/>
            <a:r>
              <a:rPr lang="en-US" dirty="0">
                <a:sym typeface="Wingdings" panose="05000000000000000000" pitchFamily="2" charset="2"/>
              </a:rPr>
              <a:t>Experience Category</a:t>
            </a:r>
          </a:p>
          <a:p>
            <a:pPr lvl="2"/>
            <a:r>
              <a:rPr lang="en-US" dirty="0">
                <a:sym typeface="Wingdings" panose="05000000000000000000" pitchFamily="2" charset="2"/>
              </a:rPr>
              <a:t>Animal Systems</a:t>
            </a:r>
          </a:p>
          <a:p>
            <a:pPr lvl="1"/>
            <a:r>
              <a:rPr lang="en-US" dirty="0">
                <a:sym typeface="Wingdings" panose="05000000000000000000" pitchFamily="2" charset="2"/>
              </a:rPr>
              <a:t>Subcategory = choose the animal you are raising</a:t>
            </a:r>
          </a:p>
          <a:p>
            <a:pPr lvl="1"/>
            <a:r>
              <a:rPr lang="en-US" dirty="0">
                <a:solidFill>
                  <a:srgbClr val="FF0000"/>
                </a:solidFill>
                <a:sym typeface="Wingdings" panose="05000000000000000000" pitchFamily="2" charset="2"/>
              </a:rPr>
              <a:t>Click SAVE</a:t>
            </a:r>
          </a:p>
        </p:txBody>
      </p:sp>
    </p:spTree>
    <p:extLst>
      <p:ext uri="{BB962C8B-B14F-4D97-AF65-F5344CB8AC3E}">
        <p14:creationId xmlns:p14="http://schemas.microsoft.com/office/powerpoint/2010/main" val="19096429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988" y="2699534"/>
            <a:ext cx="10515600" cy="1325563"/>
          </a:xfrm>
        </p:spPr>
        <p:txBody>
          <a:bodyPr>
            <a:normAutofit fontScale="90000"/>
          </a:bodyPr>
          <a:lstStyle/>
          <a:p>
            <a:r>
              <a:rPr lang="en-US" sz="8800" dirty="0"/>
              <a:t>You will create a different SAE for every type and year of animal shown!!</a:t>
            </a:r>
          </a:p>
        </p:txBody>
      </p:sp>
    </p:spTree>
    <p:extLst>
      <p:ext uri="{BB962C8B-B14F-4D97-AF65-F5344CB8AC3E}">
        <p14:creationId xmlns:p14="http://schemas.microsoft.com/office/powerpoint/2010/main" val="23750041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6- SAE Continued	</a:t>
            </a:r>
          </a:p>
        </p:txBody>
      </p:sp>
      <p:sp>
        <p:nvSpPr>
          <p:cNvPr id="3" name="Content Placeholder 2"/>
          <p:cNvSpPr>
            <a:spLocks noGrp="1"/>
          </p:cNvSpPr>
          <p:nvPr>
            <p:ph idx="1"/>
          </p:nvPr>
        </p:nvSpPr>
        <p:spPr>
          <a:xfrm>
            <a:off x="228600" y="1890171"/>
            <a:ext cx="5455024" cy="4351338"/>
          </a:xfrm>
        </p:spPr>
        <p:txBody>
          <a:bodyPr/>
          <a:lstStyle/>
          <a:p>
            <a:r>
              <a:rPr lang="en-US" dirty="0"/>
              <a:t>Click the pencil icon on the project/experience manager screen</a:t>
            </a:r>
          </a:p>
          <a:p>
            <a:pPr lvl="1"/>
            <a:r>
              <a:rPr lang="en-US" dirty="0"/>
              <a:t>This is where you will outline all the details of your project.</a:t>
            </a:r>
          </a:p>
          <a:p>
            <a:pPr lvl="1"/>
            <a:r>
              <a:rPr lang="en-US" dirty="0"/>
              <a:t>PLEASE READ THE INSTRUCTIONS. YOU CAN </a:t>
            </a:r>
            <a:r>
              <a:rPr lang="en-US" dirty="0">
                <a:solidFill>
                  <a:srgbClr val="FF0000"/>
                </a:solidFill>
              </a:rPr>
              <a:t>LITERALLY COPY AND PASTE AND FILL IN THE BLANKS.</a:t>
            </a:r>
          </a:p>
          <a:p>
            <a:pPr lvl="1"/>
            <a:r>
              <a:rPr lang="en-US" dirty="0"/>
              <a:t>Fill out the description, time investment, financial investment.</a:t>
            </a:r>
          </a:p>
          <a:p>
            <a:pPr lvl="1"/>
            <a:r>
              <a:rPr lang="en-US" dirty="0"/>
              <a:t>Next slide covers Learning Objectives</a:t>
            </a:r>
          </a:p>
        </p:txBody>
      </p:sp>
      <p:pic>
        <p:nvPicPr>
          <p:cNvPr id="4" name="Picture 3"/>
          <p:cNvPicPr>
            <a:picLocks noChangeAspect="1"/>
          </p:cNvPicPr>
          <p:nvPr/>
        </p:nvPicPr>
        <p:blipFill rotWithShape="1">
          <a:blip r:embed="rId2"/>
          <a:srcRect l="10673" r="19765"/>
          <a:stretch/>
        </p:blipFill>
        <p:spPr>
          <a:xfrm>
            <a:off x="6095999" y="906974"/>
            <a:ext cx="5758175" cy="1966394"/>
          </a:xfrm>
          <a:prstGeom prst="rect">
            <a:avLst/>
          </a:prstGeom>
        </p:spPr>
      </p:pic>
      <p:cxnSp>
        <p:nvCxnSpPr>
          <p:cNvPr id="6" name="Straight Arrow Connector 5"/>
          <p:cNvCxnSpPr/>
          <p:nvPr/>
        </p:nvCxnSpPr>
        <p:spPr>
          <a:xfrm>
            <a:off x="4615030" y="2214841"/>
            <a:ext cx="4249271" cy="36901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p:nvPicPr>
        <p:blipFill>
          <a:blip r:embed="rId3"/>
          <a:stretch>
            <a:fillRect/>
          </a:stretch>
        </p:blipFill>
        <p:spPr>
          <a:xfrm>
            <a:off x="5969738" y="3032366"/>
            <a:ext cx="6010698" cy="3663478"/>
          </a:xfrm>
          <a:prstGeom prst="rect">
            <a:avLst/>
          </a:prstGeom>
        </p:spPr>
      </p:pic>
      <p:cxnSp>
        <p:nvCxnSpPr>
          <p:cNvPr id="10" name="Straight Arrow Connector 9"/>
          <p:cNvCxnSpPr/>
          <p:nvPr/>
        </p:nvCxnSpPr>
        <p:spPr>
          <a:xfrm flipV="1">
            <a:off x="5066852" y="4518212"/>
            <a:ext cx="1029147" cy="12909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8864301" y="4970033"/>
            <a:ext cx="110785" cy="65621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17397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Graphical user interface, application, email&#10;&#10;Description automatically generated">
            <a:extLst>
              <a:ext uri="{FF2B5EF4-FFF2-40B4-BE49-F238E27FC236}">
                <a16:creationId xmlns:a16="http://schemas.microsoft.com/office/drawing/2014/main" id="{D52EA935-7DEA-46B4-9A78-CF771438B286}"/>
              </a:ext>
            </a:extLst>
          </p:cNvPr>
          <p:cNvPicPr>
            <a:picLocks noChangeAspect="1"/>
          </p:cNvPicPr>
          <p:nvPr/>
        </p:nvPicPr>
        <p:blipFill>
          <a:blip r:embed="rId2"/>
          <a:stretch>
            <a:fillRect/>
          </a:stretch>
        </p:blipFill>
        <p:spPr>
          <a:xfrm>
            <a:off x="5093494" y="1616369"/>
            <a:ext cx="6898480" cy="4577761"/>
          </a:xfrm>
          <a:prstGeom prst="rect">
            <a:avLst/>
          </a:prstGeom>
        </p:spPr>
      </p:pic>
      <p:sp>
        <p:nvSpPr>
          <p:cNvPr id="2" name="Title 1"/>
          <p:cNvSpPr>
            <a:spLocks noGrp="1"/>
          </p:cNvSpPr>
          <p:nvPr>
            <p:ph type="title"/>
          </p:nvPr>
        </p:nvSpPr>
        <p:spPr/>
        <p:txBody>
          <a:bodyPr/>
          <a:lstStyle/>
          <a:p>
            <a:r>
              <a:rPr lang="en-US" dirty="0"/>
              <a:t>Step 6 SAE’s Continued</a:t>
            </a:r>
          </a:p>
        </p:txBody>
      </p:sp>
      <p:sp>
        <p:nvSpPr>
          <p:cNvPr id="3" name="Content Placeholder 2"/>
          <p:cNvSpPr>
            <a:spLocks noGrp="1"/>
          </p:cNvSpPr>
          <p:nvPr>
            <p:ph idx="1"/>
          </p:nvPr>
        </p:nvSpPr>
        <p:spPr>
          <a:xfrm>
            <a:off x="838200" y="1825625"/>
            <a:ext cx="3766073" cy="4351338"/>
          </a:xfrm>
        </p:spPr>
        <p:txBody>
          <a:bodyPr vert="horz" lIns="91440" tIns="45720" rIns="91440" bIns="45720" rtlCol="0" anchor="t">
            <a:normAutofit fontScale="92500" lnSpcReduction="20000"/>
          </a:bodyPr>
          <a:lstStyle/>
          <a:p>
            <a:r>
              <a:rPr lang="en-US" dirty="0"/>
              <a:t>Click “Learning Objectives” tab</a:t>
            </a:r>
          </a:p>
          <a:p>
            <a:pPr lvl="1"/>
            <a:r>
              <a:rPr lang="en-US" dirty="0"/>
              <a:t>Click the + add new item</a:t>
            </a:r>
          </a:p>
          <a:p>
            <a:pPr lvl="1"/>
            <a:r>
              <a:rPr lang="en-US" dirty="0"/>
              <a:t>Choose “Animal Systems”, then choose 3 topic3 you are going to learn about.</a:t>
            </a:r>
          </a:p>
          <a:p>
            <a:pPr lvl="1"/>
            <a:r>
              <a:rPr lang="en-US" dirty="0"/>
              <a:t>Example for learning how to feed you would click the one about nutrition </a:t>
            </a:r>
            <a:endParaRPr lang="en-US" dirty="0">
              <a:cs typeface="Calibri"/>
            </a:endParaRPr>
          </a:p>
          <a:p>
            <a:pPr lvl="1"/>
            <a:r>
              <a:rPr lang="en-US" dirty="0"/>
              <a:t>Then Save and Back to SAE plan</a:t>
            </a:r>
          </a:p>
          <a:p>
            <a:pPr lvl="1"/>
            <a:r>
              <a:rPr lang="en-US" dirty="0">
                <a:ea typeface="+mn-lt"/>
                <a:cs typeface="+mn-lt"/>
              </a:rPr>
              <a:t>In the learning objectives box write “I will learn how to develop rations for my animal”</a:t>
            </a:r>
          </a:p>
        </p:txBody>
      </p:sp>
      <p:cxnSp>
        <p:nvCxnSpPr>
          <p:cNvPr id="8" name="Straight Arrow Connector 7"/>
          <p:cNvCxnSpPr/>
          <p:nvPr/>
        </p:nvCxnSpPr>
        <p:spPr>
          <a:xfrm flipV="1">
            <a:off x="4324574" y="2380382"/>
            <a:ext cx="3188269" cy="96524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4604273" y="1897120"/>
            <a:ext cx="4054847" cy="283394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AF6B271A-731D-4265-8DAF-9A318E933B92}"/>
              </a:ext>
            </a:extLst>
          </p:cNvPr>
          <p:cNvCxnSpPr>
            <a:cxnSpLocks/>
          </p:cNvCxnSpPr>
          <p:nvPr/>
        </p:nvCxnSpPr>
        <p:spPr>
          <a:xfrm>
            <a:off x="4467448" y="3476597"/>
            <a:ext cx="1771426" cy="1689847"/>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73312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228</TotalTime>
  <Words>1504</Words>
  <Application>Microsoft Office PowerPoint</Application>
  <PresentationFormat>Widescreen</PresentationFormat>
  <Paragraphs>162</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Getting your Record Book Started</vt:lpstr>
      <vt:lpstr>Step 1</vt:lpstr>
      <vt:lpstr>Step 2 &amp; 3</vt:lpstr>
      <vt:lpstr>Step 4</vt:lpstr>
      <vt:lpstr>Step 4 Continued…..</vt:lpstr>
      <vt:lpstr>Step 5- THE SAE…….. </vt:lpstr>
      <vt:lpstr>You will create a different SAE for every type and year of animal shown!!</vt:lpstr>
      <vt:lpstr>Step 6- SAE Continued </vt:lpstr>
      <vt:lpstr>Step 6 SAE’s Continued</vt:lpstr>
      <vt:lpstr>Step 7 - Journal</vt:lpstr>
      <vt:lpstr>Step 8- Finances</vt:lpstr>
      <vt:lpstr>Step 9- The Animal Purchase</vt:lpstr>
      <vt:lpstr>Step 10 - Income</vt:lpstr>
      <vt:lpstr>Step 11 – Finishing and Summary</vt:lpstr>
      <vt:lpstr>Step 11 – Finishing and Summary</vt:lpstr>
      <vt:lpstr>Step 12 – Community Service</vt:lpstr>
      <vt:lpstr>Step 13 - </vt:lpstr>
      <vt:lpstr>Step 14 – Time in FFA Activities</vt:lpstr>
      <vt:lpstr>Required Items!</vt:lpstr>
      <vt:lpstr>PowerPoint Presentation</vt:lpstr>
    </vt:vector>
  </TitlesOfParts>
  <Company>Judson ISD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Getting your Record Book Started</dc:title>
  <dc:creator>Esparza, Brittany</dc:creator>
  <cp:lastModifiedBy>Esparza, Brittany</cp:lastModifiedBy>
  <cp:revision>36</cp:revision>
  <dcterms:created xsi:type="dcterms:W3CDTF">2018-09-17T16:30:53Z</dcterms:created>
  <dcterms:modified xsi:type="dcterms:W3CDTF">2021-09-23T20:28:27Z</dcterms:modified>
</cp:coreProperties>
</file>